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6"/>
  </p:notesMasterIdLst>
  <p:sldIdLst>
    <p:sldId id="256" r:id="rId2"/>
    <p:sldId id="258" r:id="rId3"/>
    <p:sldId id="278" r:id="rId4"/>
    <p:sldId id="299" r:id="rId5"/>
    <p:sldId id="375" r:id="rId6"/>
    <p:sldId id="300" r:id="rId7"/>
    <p:sldId id="301" r:id="rId8"/>
    <p:sldId id="271" r:id="rId9"/>
    <p:sldId id="304" r:id="rId10"/>
    <p:sldId id="369" r:id="rId11"/>
    <p:sldId id="370" r:id="rId12"/>
    <p:sldId id="372" r:id="rId13"/>
    <p:sldId id="373" r:id="rId14"/>
    <p:sldId id="374" r:id="rId15"/>
    <p:sldId id="367" r:id="rId16"/>
    <p:sldId id="377" r:id="rId17"/>
    <p:sldId id="378" r:id="rId18"/>
    <p:sldId id="380" r:id="rId19"/>
    <p:sldId id="381" r:id="rId20"/>
    <p:sldId id="382" r:id="rId21"/>
    <p:sldId id="383" r:id="rId22"/>
    <p:sldId id="384" r:id="rId23"/>
    <p:sldId id="385" r:id="rId24"/>
    <p:sldId id="391" r:id="rId25"/>
    <p:sldId id="392" r:id="rId26"/>
    <p:sldId id="393" r:id="rId27"/>
    <p:sldId id="394" r:id="rId28"/>
    <p:sldId id="395" r:id="rId29"/>
    <p:sldId id="396" r:id="rId30"/>
    <p:sldId id="386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387" r:id="rId42"/>
    <p:sldId id="408" r:id="rId43"/>
    <p:sldId id="409" r:id="rId44"/>
    <p:sldId id="410" r:id="rId45"/>
    <p:sldId id="411" r:id="rId46"/>
    <p:sldId id="483" r:id="rId47"/>
    <p:sldId id="484" r:id="rId48"/>
    <p:sldId id="412" r:id="rId49"/>
    <p:sldId id="413" r:id="rId50"/>
    <p:sldId id="485" r:id="rId51"/>
    <p:sldId id="414" r:id="rId52"/>
    <p:sldId id="415" r:id="rId53"/>
    <p:sldId id="486" r:id="rId54"/>
    <p:sldId id="416" r:id="rId55"/>
    <p:sldId id="417" r:id="rId56"/>
    <p:sldId id="487" r:id="rId57"/>
    <p:sldId id="418" r:id="rId58"/>
    <p:sldId id="419" r:id="rId59"/>
    <p:sldId id="488" r:id="rId60"/>
    <p:sldId id="420" r:id="rId61"/>
    <p:sldId id="421" r:id="rId62"/>
    <p:sldId id="489" r:id="rId63"/>
    <p:sldId id="388" r:id="rId64"/>
    <p:sldId id="298" r:id="rId6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man Neo" initials="WN" lastIdx="2" clrIdx="0">
    <p:extLst>
      <p:ext uri="{19B8F6BF-5375-455C-9EA6-DF929625EA0E}">
        <p15:presenceInfo xmlns:p15="http://schemas.microsoft.com/office/powerpoint/2012/main" userId="2f8c92057b78d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479"/>
  </p:normalViewPr>
  <p:slideViewPr>
    <p:cSldViewPr snapToGrid="0" snapToObjects="1">
      <p:cViewPr varScale="1">
        <p:scale>
          <a:sx n="140" d="100"/>
          <a:sy n="140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390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7dadc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7dadc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88ebc691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88ebc691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StatelessWidget is used for immutable elements that only rely on the object configuration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StatefulWidget is used for elements that can dynamically change based on state-changes in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Everytime that state changes, setChange() is called by the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9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42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0e131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0e131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Brand-driven == customized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teams at Google (CRM system) have managed to build functioning prototypes in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Designers with 0 coding experiences became productive with Flutter in weeks - allowing them to build prototypes in hours.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97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42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80e131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80e131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06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7dadc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7dadc72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beauty of hot reload is, that even after fixing an error, state is still maintained - allowing to iterate and develop far quicker.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88ebc6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88ebc69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available via IntelliJ’s built-in debugger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76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Navigator-class.html" TargetMode="External"/><Relationship Id="rId2" Type="http://schemas.openxmlformats.org/officeDocument/2006/relationships/hyperlink" Target="https://api.flutter.dev/flutter/material/MaterialApp-clas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State-class.html#initState" TargetMode="External"/><Relationship Id="rId2" Type="http://schemas.openxmlformats.org/officeDocument/2006/relationships/hyperlink" Target="https://api.flutter.dev/flutter/widgets/StatefulWidget-class.html#createSt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flutter.dev/flutter/widgets/State-clas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Center-class.html" TargetMode="External"/><Relationship Id="rId2" Type="http://schemas.openxmlformats.org/officeDocument/2006/relationships/hyperlink" Target="https://flutter.dev/docs/development/ui/widgets/layou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StatelessWidget/build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i.flutter.dev/flutter/material/Scaffold-class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widgets-intr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flutter/website/tree/master/examples/layout/row_colum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flutter/website/tree/master/examples/layout/row_colum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website/tree/master/examples/layout/sizing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website/tree/master/examples/layout/sizing" TargetMode="External"/><Relationship Id="rId2" Type="http://schemas.openxmlformats.org/officeDocument/2006/relationships/hyperlink" Target="https://api.flutter.dev/flutter/widgets/Expanded-clas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flutter/website/tree/master/examples/layout/siz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flutter/website/tree/master/examples/layout/pavlo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development/ui/interactive" TargetMode="External"/><Relationship Id="rId5" Type="http://schemas.openxmlformats.org/officeDocument/2006/relationships/hyperlink" Target="https://flutter.dev/docs/development/ui/layout" TargetMode="External"/><Relationship Id="rId4" Type="http://schemas.openxmlformats.org/officeDocument/2006/relationships/hyperlink" Target="https://flutter.dev/docs/codelabs/layout-basic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flutter/website/tree/master/examples/layout/pavlo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material-library.html" TargetMode="External"/><Relationship Id="rId2" Type="http://schemas.openxmlformats.org/officeDocument/2006/relationships/hyperlink" Target="https://api.flutter.dev/flutter/widgets/widgets-library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#gridview" TargetMode="External"/><Relationship Id="rId2" Type="http://schemas.openxmlformats.org/officeDocument/2006/relationships/hyperlink" Target="https://flutter.dev/docs/development/ui/layout#contai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development/ui/layout#stack" TargetMode="External"/><Relationship Id="rId4" Type="http://schemas.openxmlformats.org/officeDocument/2006/relationships/hyperlink" Target="https://flutter.dev/docs/development/ui/layout#listview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#listtile" TargetMode="External"/><Relationship Id="rId2" Type="http://schemas.openxmlformats.org/officeDocument/2006/relationships/hyperlink" Target="https://flutter.dev/docs/development/ui/layout#car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tter/website/tree/master/examples/layout/containe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i.flutter.dev/flutter/widgets/Container-class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flutter/website/tree/master/examples/layout/grid_and_lis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lutter.dev/docs/development/ui/widgets-intro#bringing-it-all-together" TargetMode="External"/><Relationship Id="rId3" Type="http://schemas.openxmlformats.org/officeDocument/2006/relationships/hyperlink" Target="https://flutter.dev/docs/development/ui/widgets-intro#hello-world" TargetMode="External"/><Relationship Id="rId7" Type="http://schemas.openxmlformats.org/officeDocument/2006/relationships/hyperlink" Target="https://flutter.dev/docs/development/ui/widgets-intro#changing-widgets-in-response-to-inpu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development/ui/widgets-intro#handling-gestures" TargetMode="External"/><Relationship Id="rId11" Type="http://schemas.openxmlformats.org/officeDocument/2006/relationships/hyperlink" Target="https://flutter.dev/docs/development/ui/widgets-intro#global-keys" TargetMode="External"/><Relationship Id="rId5" Type="http://schemas.openxmlformats.org/officeDocument/2006/relationships/hyperlink" Target="https://flutter.dev/docs/development/ui/widgets-intro#using-material-components" TargetMode="External"/><Relationship Id="rId10" Type="http://schemas.openxmlformats.org/officeDocument/2006/relationships/hyperlink" Target="https://flutter.dev/docs/development/ui/widgets-intro#keys" TargetMode="External"/><Relationship Id="rId4" Type="http://schemas.openxmlformats.org/officeDocument/2006/relationships/hyperlink" Target="https://flutter.dev/docs/development/ui/widgets-intro#basic-widgets" TargetMode="External"/><Relationship Id="rId9" Type="http://schemas.openxmlformats.org/officeDocument/2006/relationships/hyperlink" Target="https://flutter.dev/docs/development/ui/widgets-intro#responding-to-widget-lifecycle-event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/tree/master/dev/integration_tests/flutter_gallery" TargetMode="External"/><Relationship Id="rId2" Type="http://schemas.openxmlformats.org/officeDocument/2006/relationships/hyperlink" Target="https://github.com/flutter/flutter/tree/master/dev/integration_tests/flutter_gallery/lib/demo/material/grid_list_demo.d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Column-class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flutter/website/tree/master/examples/layout/grid_and_lis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design/color" TargetMode="External"/><Relationship Id="rId2" Type="http://schemas.openxmlformats.org/officeDocument/2006/relationships/hyperlink" Target="https://api.flutter.dev/flutter/material/Colors-clas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github.com/flutter/flutter/tree/master/dev/integration_tests/flutter_gallery" TargetMode="External"/><Relationship Id="rId4" Type="http://schemas.openxmlformats.org/officeDocument/2006/relationships/hyperlink" Target="https://github.com/flutter/flutter/tree/master/dev/integration_tests/flutter_gallery/lib/demo/colors_demo.dart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flutter/website/tree/master/examples/layout/card_and_stack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/tree/master/dev/integration_tests/flutter_gallery" TargetMode="External"/><Relationship Id="rId2" Type="http://schemas.openxmlformats.org/officeDocument/2006/relationships/hyperlink" Target="https://github.com/flutter/flutter/tree/master/dev/integration_tests/flutter_gallery/lib/demo/contacts_demo.d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material-library.html" TargetMode="External"/><Relationship Id="rId2" Type="http://schemas.openxmlformats.org/officeDocument/2006/relationships/hyperlink" Target="https://material.io/design/components/cards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flutter/website/tree/master/examples/layout/card_and_stack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/tree/master/dev/integration_tests/flutter_gallery" TargetMode="External"/><Relationship Id="rId2" Type="http://schemas.openxmlformats.org/officeDocument/2006/relationships/hyperlink" Target="https://github.com/flutter/flutter/tree/master/dev/integration_tests/flutter_gallery/lib/demo/material/cards_demo.d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runApp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material/material-library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flutter/website/tree/master/examples/layout/card_and_stack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/tree/master/dev/integration_tests/flutter_gallery" TargetMode="External"/><Relationship Id="rId2" Type="http://schemas.openxmlformats.org/officeDocument/2006/relationships/hyperlink" Target="https://github.com/flutter/flutter/tree/master/dev/integration_tests/flutter_gallery/lib/demo/material/buttons_demo.d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flutter.dev/docs/development/ui/assets-and-images" TargetMode="External"/><Relationship Id="rId3" Type="http://schemas.openxmlformats.org/officeDocument/2006/relationships/hyperlink" Target="https://flutter.dev/docs/development/ui/widgets" TargetMode="External"/><Relationship Id="rId7" Type="http://schemas.openxmlformats.org/officeDocument/2006/relationships/hyperlink" Target="https://flutter.dev/docs/development/ui/layout/box-constraints" TargetMode="External"/><Relationship Id="rId2" Type="http://schemas.openxmlformats.org/officeDocument/2006/relationships/hyperlink" Target="https://flutter.dev/docs/development/ui/layout/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flutter.dev/flutter" TargetMode="External"/><Relationship Id="rId5" Type="http://schemas.openxmlformats.org/officeDocument/2006/relationships/hyperlink" Target="https://github.com/flutter/flutter/tree/master/examples/flutter_gallery" TargetMode="External"/><Relationship Id="rId4" Type="http://schemas.openxmlformats.org/officeDocument/2006/relationships/hyperlink" Target="https://flutter.dev/docs/get-started/flutter-for/web-devs" TargetMode="External"/><Relationship Id="rId9" Type="http://schemas.openxmlformats.org/officeDocument/2006/relationships/hyperlink" Target="https://medium.com/@mravn/zero-to-one-with-flutter-43b13fd7b354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Text-clas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.flutter.dev/flutter/widgets/Column-class.html" TargetMode="External"/><Relationship Id="rId4" Type="http://schemas.openxmlformats.org/officeDocument/2006/relationships/hyperlink" Target="https://api.flutter.dev/flutter/widgets/Row-clas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Stack-clas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flutter.dev/flutter/painting/BoxDecoration-class.html" TargetMode="External"/><Relationship Id="rId5" Type="http://schemas.openxmlformats.org/officeDocument/2006/relationships/hyperlink" Target="https://api.flutter.dev/flutter/widgets/Container-class.html" TargetMode="External"/><Relationship Id="rId4" Type="http://schemas.openxmlformats.org/officeDocument/2006/relationships/hyperlink" Target="https://api.flutter.dev/flutter/widgets/Positioned-clas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6555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 Interface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6554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College of Software, Nankai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Email: </a:t>
            </a:r>
            <a:r>
              <a:rPr lang="en-GB" dirty="0" err="1"/>
              <a:t>shiwx@nankai.edu.cn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Wechat</a:t>
            </a:r>
            <a:r>
              <a:rPr lang="en-GB" dirty="0"/>
              <a:t>: 13920561100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1572700"/>
            <a:ext cx="2927700" cy="2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A583A-0EDA-D64D-B26B-74EA957F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Using Material Components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7883CA-835C-7A47-87C3-B61E4DCDB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Flutter provides a number of widgets that help you build apps that follow Material Design. </a:t>
            </a:r>
          </a:p>
          <a:p>
            <a:r>
              <a:rPr lang="en" altLang="zh-CN" dirty="0"/>
              <a:t>A Material app starts with the </a:t>
            </a:r>
            <a:r>
              <a:rPr lang="en" altLang="zh-CN" dirty="0">
                <a:hlinkClick r:id="rId2"/>
              </a:rPr>
              <a:t>MaterialApp</a:t>
            </a:r>
            <a:r>
              <a:rPr lang="en" altLang="zh-CN" dirty="0"/>
              <a:t> widget, which builds a number of useful widgets at the root of your app, including a </a:t>
            </a:r>
            <a:r>
              <a:rPr lang="en" altLang="zh-CN" dirty="0">
                <a:hlinkClick r:id="rId3"/>
              </a:rPr>
              <a:t>Navigator</a:t>
            </a:r>
            <a:r>
              <a:rPr lang="en" altLang="zh-CN" dirty="0"/>
              <a:t>, which manages a stack of widgets identified by strings, also known as “routes”. 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material.dart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6807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C8326-D096-FD45-865A-FCE9D3A0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F77DCA-A57B-7D48-A35C-4DBD24E4E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91DE43-5A66-754F-978C-67EDA590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65" y="0"/>
            <a:ext cx="74790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8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92C72-1991-0C4B-8610-29772CD5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Handling gestures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196520-CABB-3847-B8A4-A72E2E393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Most applications include some form of user interaction with the system. The first step in building an interactive application is to detect input gestures. </a:t>
            </a:r>
          </a:p>
          <a:p>
            <a:r>
              <a:rPr lang="en" altLang="zh-CN" dirty="0"/>
              <a:t>You can use </a:t>
            </a:r>
            <a:r>
              <a:rPr lang="en" altLang="zh-CN" dirty="0" err="1"/>
              <a:t>GestureDetector</a:t>
            </a:r>
            <a:r>
              <a:rPr lang="en" altLang="zh-CN" dirty="0"/>
              <a:t> to detect a variety of input gestures, including taps, drags, and scales.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gestures.dart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9372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8554D-46B5-2A4E-A5E5-6FAC42E7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FAB867-CEF9-EB45-BBF5-5D5F1CA42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CBCED-1049-934D-B47A-6917333F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34"/>
            <a:ext cx="9144000" cy="49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3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A3038-4358-D84F-91F7-2B269E52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Changing widgets in response to input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74AAA-1111-8D4D-B771-71D4AB5A9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order to build more complex experiences—for example, to react in more interesting ways to user input—applications typically carry some state. </a:t>
            </a:r>
          </a:p>
          <a:p>
            <a:r>
              <a:rPr lang="en" altLang="zh-CN" dirty="0"/>
              <a:t>Flutter uses </a:t>
            </a:r>
            <a:r>
              <a:rPr lang="en" altLang="zh-CN" dirty="0" err="1"/>
              <a:t>StatefulWidgets</a:t>
            </a:r>
            <a:r>
              <a:rPr lang="en" altLang="zh-CN" dirty="0"/>
              <a:t> to capture this idea.</a:t>
            </a:r>
          </a:p>
          <a:p>
            <a:r>
              <a:rPr lang="en" altLang="zh-CN" dirty="0" err="1"/>
              <a:t>StatefulWidgets</a:t>
            </a:r>
            <a:r>
              <a:rPr lang="en" altLang="zh-CN" dirty="0"/>
              <a:t> are special widgets that know how to generate State objects, which are then used to hold state. 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response.dart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86845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853587-F064-2041-B608-8F553BF22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CB3A67-016B-8041-87BB-1E847BAB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5" y="0"/>
            <a:ext cx="79187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0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1C3A8-CE9B-6244-AC8C-0A2B905D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Bringing it all together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F4E283-8BCB-B940-B923-E9FDB83A5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What follows is a more complete example that brings together these concepts: A hypothetical shopping application displays various products offered for sale, and maintains a shopping cart for intended purchases. 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shoppinglist.dart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92354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6ABB2-7B1A-2441-849A-D6F9B100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D3E59-33B6-A044-9FDE-21FB0E577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0563C8-1AA7-CF46-A953-D4C749F2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83" y="0"/>
            <a:ext cx="7462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D0A42-37B0-4A42-8B51-C2FC9B5F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Responding to widget lifecycle events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20E75E-718E-624C-93A0-344A425B5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After calling </a:t>
            </a:r>
            <a:r>
              <a:rPr lang="en" altLang="zh-CN" dirty="0">
                <a:hlinkClick r:id="rId2"/>
              </a:rPr>
              <a:t>createState()</a:t>
            </a:r>
            <a:r>
              <a:rPr lang="en" altLang="zh-CN" dirty="0"/>
              <a:t> on the </a:t>
            </a:r>
            <a:r>
              <a:rPr lang="en" altLang="zh-CN" dirty="0" err="1"/>
              <a:t>StatefulWidget</a:t>
            </a:r>
            <a:r>
              <a:rPr lang="en" altLang="zh-CN" dirty="0"/>
              <a:t>, the framework inserts the new state object into the tree and then calls </a:t>
            </a:r>
            <a:r>
              <a:rPr lang="en" altLang="zh-CN" dirty="0">
                <a:hlinkClick r:id="rId3"/>
              </a:rPr>
              <a:t>initState()</a:t>
            </a:r>
            <a:r>
              <a:rPr lang="en" altLang="zh-CN" dirty="0"/>
              <a:t> on the state object. </a:t>
            </a:r>
          </a:p>
          <a:p>
            <a:r>
              <a:rPr lang="en" altLang="zh-CN" dirty="0"/>
              <a:t>A subclass of </a:t>
            </a:r>
            <a:r>
              <a:rPr lang="en" altLang="zh-CN" dirty="0">
                <a:hlinkClick r:id="rId4"/>
              </a:rPr>
              <a:t>State</a:t>
            </a:r>
            <a:r>
              <a:rPr lang="en" altLang="zh-CN" dirty="0"/>
              <a:t> can override </a:t>
            </a:r>
            <a:r>
              <a:rPr lang="en" altLang="zh-CN" dirty="0" err="1"/>
              <a:t>initState</a:t>
            </a:r>
            <a:r>
              <a:rPr lang="en" altLang="zh-CN" dirty="0"/>
              <a:t> to do work that needs to happen just once. </a:t>
            </a:r>
          </a:p>
          <a:p>
            <a:r>
              <a:rPr lang="en" altLang="zh-CN" dirty="0"/>
              <a:t>For example, override </a:t>
            </a:r>
            <a:r>
              <a:rPr lang="en" altLang="zh-CN" dirty="0" err="1"/>
              <a:t>initState</a:t>
            </a:r>
            <a:r>
              <a:rPr lang="en" altLang="zh-CN" dirty="0"/>
              <a:t> to configure animations or to subscribe to platform services.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758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1BF01-10CC-7847-A1BC-F60E380B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Keys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A30701-B022-E343-A738-6DA9FB7D3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Use keys to control which widgets the framework matches up with other widgets when a widget rebuilds. </a:t>
            </a:r>
          </a:p>
          <a:p>
            <a:r>
              <a:rPr lang="en" altLang="zh-CN" dirty="0"/>
              <a:t>Keys are most useful in widgets that build many instances of the same type of widget. </a:t>
            </a:r>
          </a:p>
          <a:p>
            <a:r>
              <a:rPr lang="en" altLang="zh-CN" dirty="0"/>
              <a:t>For example, the </a:t>
            </a:r>
            <a:r>
              <a:rPr lang="en" altLang="zh-CN" dirty="0" err="1"/>
              <a:t>ShoppingList</a:t>
            </a:r>
            <a:r>
              <a:rPr lang="en" altLang="zh-CN" dirty="0"/>
              <a:t> widget, which builds just enough </a:t>
            </a:r>
            <a:r>
              <a:rPr lang="en" altLang="zh-CN" dirty="0" err="1"/>
              <a:t>ShoppingListItem</a:t>
            </a:r>
            <a:r>
              <a:rPr lang="en" altLang="zh-CN" dirty="0"/>
              <a:t> instances to fill its visible region.</a:t>
            </a:r>
          </a:p>
        </p:txBody>
      </p:sp>
    </p:spTree>
    <p:extLst>
      <p:ext uri="{BB962C8B-B14F-4D97-AF65-F5344CB8AC3E}">
        <p14:creationId xmlns:p14="http://schemas.microsoft.com/office/powerpoint/2010/main" val="137210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>
                <a:solidFill>
                  <a:schemeClr val="accent4"/>
                </a:solidFill>
              </a:rPr>
              <a:t>Introduction to widgets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Building layouts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C8E2E-E18B-D949-9B42-4D20758B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Global Keys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B4816B-771B-B749-973F-704FEC165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Use global keys to uniquely identify child widgets. </a:t>
            </a:r>
          </a:p>
          <a:p>
            <a:r>
              <a:rPr lang="en" altLang="zh-CN" dirty="0"/>
              <a:t>Global keys must be globally unique across the entire widget hierarchy, unlike local keys which need only be unique among siblings. </a:t>
            </a:r>
          </a:p>
          <a:p>
            <a:r>
              <a:rPr lang="en" altLang="zh-CN" dirty="0"/>
              <a:t>Because they are globally unique, a global key can be used to retrieve the state associated with a widget.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80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Building Layouts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https://flutter.dev/docs/development/ui/layout</a:t>
            </a:r>
            <a:r>
              <a:rPr lang="en" altLang="zh-CN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236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What's the point?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78319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Widgets are classes used to build UIs.</a:t>
            </a:r>
          </a:p>
          <a:p>
            <a:r>
              <a:rPr lang="en" altLang="zh-CN" dirty="0"/>
              <a:t>Widgets are used for both layout and UI elements.</a:t>
            </a:r>
          </a:p>
          <a:p>
            <a:r>
              <a:rPr lang="en" altLang="zh-CN" dirty="0"/>
              <a:t>Compose simple widgets to build complex widgets.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6199BE-5F52-ED44-BE7E-0D4AC81D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890" y="901700"/>
            <a:ext cx="3810000" cy="3340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316B3F7-76AF-A347-AC58-D0722097E46D}"/>
              </a:ext>
            </a:extLst>
          </p:cNvPr>
          <p:cNvSpPr/>
          <p:nvPr/>
        </p:nvSpPr>
        <p:spPr>
          <a:xfrm>
            <a:off x="1326337" y="4087911"/>
            <a:ext cx="3842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chemeClr val="accent4"/>
                </a:solidFill>
                <a:latin typeface="Roboto" panose="02000000000000000000" pitchFamily="2" charset="0"/>
              </a:rPr>
              <a:t>Here’s a diagram of the widget tree for this UI:</a:t>
            </a:r>
            <a:endParaRPr lang="zh-CN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7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7D902-953D-7548-9E70-89C2DC3F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Lay out a widget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56123B-8CB7-E344-9E4E-2ACAF4555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How do you layout a single widget in Flutter? This section shows you how to create and display a simple widget. It also shows the entire code for a simple Hello World app.</a:t>
            </a:r>
          </a:p>
          <a:p>
            <a:r>
              <a:rPr lang="en" altLang="zh-CN" dirty="0"/>
              <a:t>In Flutter, it takes only a few steps to put text, an icon, or an image on the screen.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1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90399-0253-594C-9DDA-3278461B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57D8A9-8D05-CB4D-B8E7-C4B6FE2A1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1. Select a layout widget</a:t>
            </a:r>
          </a:p>
          <a:p>
            <a:r>
              <a:rPr lang="en" altLang="zh-CN" dirty="0"/>
              <a:t>Choose from a variety of </a:t>
            </a:r>
            <a:r>
              <a:rPr lang="en" altLang="zh-CN" dirty="0">
                <a:hlinkClick r:id="rId2"/>
              </a:rPr>
              <a:t>layout widgets</a:t>
            </a:r>
            <a:r>
              <a:rPr lang="en" altLang="zh-CN" dirty="0"/>
              <a:t> based on how you want to align or constrain the visible widget, as these characteristics are typically passed on to the contained widget.</a:t>
            </a:r>
          </a:p>
          <a:p>
            <a:r>
              <a:rPr lang="en" altLang="zh-CN" dirty="0"/>
              <a:t>This example uses </a:t>
            </a:r>
            <a:r>
              <a:rPr lang="en" altLang="zh-CN" dirty="0">
                <a:hlinkClick r:id="rId3"/>
              </a:rPr>
              <a:t>Center</a:t>
            </a:r>
            <a:r>
              <a:rPr lang="en" altLang="zh-CN" dirty="0"/>
              <a:t> which centers its content horizontally and vertically.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833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6EE1C-207D-724B-85D2-E978641A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B897D9-DB98-EC4A-90FA-8C824A28A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2. Create a visible widget</a:t>
            </a:r>
          </a:p>
          <a:p>
            <a:pPr marL="11430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AD40B2-D23B-4645-8A81-8DBBF436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41" y="1715124"/>
            <a:ext cx="5768635" cy="32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275FB-CCF1-BB47-BE63-2AB75A81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59E093-D8C4-8D4F-A052-6A5FD4EE7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3. Add the visible widget to the layout widget</a:t>
            </a:r>
          </a:p>
          <a:p>
            <a:r>
              <a:rPr lang="en" altLang="zh-CN" dirty="0"/>
              <a:t>All layout widgets have either of the following:</a:t>
            </a:r>
          </a:p>
          <a:p>
            <a:pPr lvl="1"/>
            <a:r>
              <a:rPr lang="en" altLang="zh-CN" dirty="0"/>
              <a:t>A child property if they take a single child – for example, Center or Container</a:t>
            </a:r>
          </a:p>
          <a:p>
            <a:pPr lvl="1"/>
            <a:r>
              <a:rPr lang="en" altLang="zh-CN" dirty="0"/>
              <a:t>A children property if they take a list of widgets – for example, Row, Column, </a:t>
            </a:r>
            <a:r>
              <a:rPr lang="en" altLang="zh-CN" dirty="0" err="1"/>
              <a:t>ListView</a:t>
            </a:r>
            <a:r>
              <a:rPr lang="en" altLang="zh-CN" dirty="0"/>
              <a:t>, or Stack.</a:t>
            </a:r>
          </a:p>
          <a:p>
            <a:pPr marL="11430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0A6BD-3F6E-AB4C-8E86-71A2CC28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10" y="3302874"/>
            <a:ext cx="4109380" cy="15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2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8B661-4747-2748-AE68-98C7CD4D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8BFB73-F18C-224B-88B3-3AC7557C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4. Add the layout widget to the page</a:t>
            </a:r>
          </a:p>
          <a:p>
            <a:r>
              <a:rPr lang="en" altLang="zh-CN" dirty="0"/>
              <a:t>A Flutter app is itself a widget, and most widgets have a </a:t>
            </a:r>
            <a:r>
              <a:rPr lang="en" altLang="zh-CN" dirty="0">
                <a:hlinkClick r:id="rId2"/>
              </a:rPr>
              <a:t>build()</a:t>
            </a:r>
            <a:r>
              <a:rPr lang="en" altLang="zh-CN" dirty="0"/>
              <a:t> method. Instantiating and returning a widget in the app’s build() method displays the widget.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444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62454-AF8B-4D46-BC70-91429E34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615A1B-2FAA-4D47-ABED-12E6A215D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6041803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Material apps</a:t>
            </a:r>
          </a:p>
          <a:p>
            <a:r>
              <a:rPr lang="en" altLang="zh-CN" dirty="0"/>
              <a:t>For a Material app, you can use a </a:t>
            </a:r>
            <a:r>
              <a:rPr lang="en" altLang="zh-CN" dirty="0">
                <a:hlinkClick r:id="rId2"/>
              </a:rPr>
              <a:t>Scaffold</a:t>
            </a:r>
            <a:r>
              <a:rPr lang="en" altLang="zh-CN" dirty="0"/>
              <a:t> widget; it provides a default banner, background color, and has API for adding drawers, snack bars, and bottom sheets. 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layout_material.dart</a:t>
            </a:r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6CF1B1-5934-C742-BB2D-620F4E08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04" y="0"/>
            <a:ext cx="23877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05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0EA14-D464-0244-A80F-00CFE600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57C4F2-7325-4747-96C6-2C4717B8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5492285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Non-Material apps</a:t>
            </a:r>
          </a:p>
          <a:p>
            <a:r>
              <a:rPr lang="en" altLang="zh-CN" dirty="0"/>
              <a:t>For a non-Material app, you can add the Center widget to the app’s build() method.</a:t>
            </a:r>
          </a:p>
          <a:p>
            <a:pPr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layout_non_material.dart</a:t>
            </a: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46848-6F4F-6943-8DB9-7333A511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288" y="0"/>
            <a:ext cx="23445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5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5700" y="526350"/>
            <a:ext cx="823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dirty="0"/>
              <a:t>Introduction to widgets</a:t>
            </a:r>
            <a:br>
              <a:rPr lang="en" altLang="zh-CN" dirty="0"/>
            </a:br>
            <a:r>
              <a:rPr lang="en" altLang="zh-CN" sz="2000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https://flutter.dev/docs/development/ui/widgets-intro</a:t>
            </a:r>
            <a:r>
              <a:rPr lang="en" altLang="zh-CN" sz="200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343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2ADFA-C2D7-044F-9419-A9CC0719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Lay out multiple widgets vertically and horizontally</a:t>
            </a:r>
            <a:endParaRPr kumimoji="1" lang="zh-CN" altLang="en-US" sz="2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66020-DED6-334A-8316-FABE706FB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What's the point?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Row</a:t>
            </a:r>
            <a:r>
              <a:rPr lang="en" altLang="zh-CN" dirty="0"/>
              <a:t> and </a:t>
            </a:r>
            <a:r>
              <a:rPr lang="en" altLang="zh-CN" dirty="0">
                <a:solidFill>
                  <a:schemeClr val="accent4"/>
                </a:solidFill>
              </a:rPr>
              <a:t>Column</a:t>
            </a:r>
            <a:r>
              <a:rPr lang="en" altLang="zh-CN" dirty="0"/>
              <a:t> are two of the most commonly used layout patterns.</a:t>
            </a:r>
          </a:p>
          <a:p>
            <a:r>
              <a:rPr lang="en" altLang="zh-CN" dirty="0">
                <a:solidFill>
                  <a:schemeClr val="accent4"/>
                </a:solidFill>
              </a:rPr>
              <a:t>Row</a:t>
            </a:r>
            <a:r>
              <a:rPr lang="en" altLang="zh-CN" dirty="0"/>
              <a:t> and </a:t>
            </a:r>
            <a:r>
              <a:rPr lang="en" altLang="zh-CN" dirty="0">
                <a:solidFill>
                  <a:schemeClr val="accent4"/>
                </a:solidFill>
              </a:rPr>
              <a:t>Column</a:t>
            </a:r>
            <a:r>
              <a:rPr lang="en" altLang="zh-CN" dirty="0"/>
              <a:t> each take a list of child widgets.</a:t>
            </a:r>
          </a:p>
          <a:p>
            <a:r>
              <a:rPr lang="en" altLang="zh-CN" dirty="0"/>
              <a:t>A child widget can itself be a </a:t>
            </a:r>
            <a:r>
              <a:rPr lang="en" altLang="zh-CN" dirty="0">
                <a:solidFill>
                  <a:schemeClr val="accent4"/>
                </a:solidFill>
              </a:rPr>
              <a:t>Row</a:t>
            </a:r>
            <a:r>
              <a:rPr lang="en" altLang="zh-CN" dirty="0"/>
              <a:t>, </a:t>
            </a:r>
            <a:r>
              <a:rPr lang="en" altLang="zh-CN" dirty="0">
                <a:solidFill>
                  <a:schemeClr val="accent4"/>
                </a:solidFill>
              </a:rPr>
              <a:t>Column</a:t>
            </a:r>
            <a:r>
              <a:rPr lang="en" altLang="zh-CN" dirty="0"/>
              <a:t>, or other complex widget.</a:t>
            </a:r>
          </a:p>
          <a:p>
            <a:r>
              <a:rPr lang="en" altLang="zh-CN" dirty="0"/>
              <a:t>You can specify how a </a:t>
            </a:r>
            <a:r>
              <a:rPr lang="en" altLang="zh-CN" dirty="0">
                <a:solidFill>
                  <a:schemeClr val="accent4"/>
                </a:solidFill>
              </a:rPr>
              <a:t>Row</a:t>
            </a:r>
            <a:r>
              <a:rPr lang="en" altLang="zh-CN" dirty="0"/>
              <a:t> or </a:t>
            </a:r>
            <a:r>
              <a:rPr lang="en" altLang="zh-CN" dirty="0">
                <a:solidFill>
                  <a:schemeClr val="accent4"/>
                </a:solidFill>
              </a:rPr>
              <a:t>Column</a:t>
            </a:r>
            <a:r>
              <a:rPr lang="en" altLang="zh-CN" dirty="0"/>
              <a:t> aligns its children, both vertically and horizontally.</a:t>
            </a:r>
          </a:p>
          <a:p>
            <a:r>
              <a:rPr lang="en" altLang="zh-CN" dirty="0"/>
              <a:t>You can stretch or constrain specific child widgets.</a:t>
            </a:r>
          </a:p>
          <a:p>
            <a:r>
              <a:rPr lang="en" altLang="zh-CN" dirty="0"/>
              <a:t>You can specify how child widgets use the </a:t>
            </a:r>
            <a:r>
              <a:rPr lang="en" altLang="zh-CN" dirty="0">
                <a:solidFill>
                  <a:schemeClr val="accent4"/>
                </a:solidFill>
              </a:rPr>
              <a:t>Row’s</a:t>
            </a:r>
            <a:r>
              <a:rPr lang="en" altLang="zh-CN" dirty="0"/>
              <a:t> or </a:t>
            </a:r>
            <a:r>
              <a:rPr lang="en" altLang="zh-CN" dirty="0">
                <a:solidFill>
                  <a:schemeClr val="accent4"/>
                </a:solidFill>
              </a:rPr>
              <a:t>Column’s</a:t>
            </a:r>
            <a:r>
              <a:rPr lang="en" altLang="zh-CN" dirty="0"/>
              <a:t> available space.</a:t>
            </a:r>
          </a:p>
        </p:txBody>
      </p:sp>
    </p:spTree>
    <p:extLst>
      <p:ext uri="{BB962C8B-B14F-4D97-AF65-F5344CB8AC3E}">
        <p14:creationId xmlns:p14="http://schemas.microsoft.com/office/powerpoint/2010/main" val="2922561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417A6-9FEC-9045-8924-AFD1E117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C5EA32-5872-1144-9E37-E45424CE2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layout is organized as a Row. </a:t>
            </a:r>
          </a:p>
          <a:p>
            <a:pPr lvl="1"/>
            <a:r>
              <a:rPr lang="en" altLang="zh-CN" dirty="0"/>
              <a:t>The row contains two children: a column on the left, and an image on the right: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04A01-D8BF-DA49-8159-18BE5441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22" y="2165017"/>
            <a:ext cx="5758355" cy="29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D239-21A6-A948-9BB5-A34E1029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34F1C2-97F7-D44C-B789-EF42F9418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 left column’s widget tree nests rows and columns.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D2D6AF-D579-4A4E-AD14-2AAE29EF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13" y="1683478"/>
            <a:ext cx="6698374" cy="30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26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80C5A-8891-214A-B57B-6A5B71E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43A4E1-9272-464C-AF85-7BE362B6B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05575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Aligning widgets</a:t>
            </a:r>
          </a:p>
          <a:p>
            <a:r>
              <a:rPr lang="en" altLang="zh-CN" dirty="0"/>
              <a:t>You control how a row or column aligns its children using the </a:t>
            </a:r>
            <a:r>
              <a:rPr lang="en" altLang="zh-CN" dirty="0" err="1">
                <a:solidFill>
                  <a:schemeClr val="accent4"/>
                </a:solidFill>
              </a:rPr>
              <a:t>mainAxisAlignment</a:t>
            </a:r>
            <a:r>
              <a:rPr lang="en" altLang="zh-CN" dirty="0"/>
              <a:t> and </a:t>
            </a:r>
            <a:r>
              <a:rPr lang="en" altLang="zh-CN" dirty="0" err="1">
                <a:solidFill>
                  <a:schemeClr val="accent4"/>
                </a:solidFill>
              </a:rPr>
              <a:t>crossAxisAlignment</a:t>
            </a:r>
            <a:r>
              <a:rPr lang="en" altLang="zh-CN" dirty="0">
                <a:solidFill>
                  <a:schemeClr val="accent4"/>
                </a:solidFill>
              </a:rPr>
              <a:t> </a:t>
            </a:r>
            <a:r>
              <a:rPr lang="en" altLang="zh-CN" dirty="0"/>
              <a:t>properties. 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0DF440-D474-9F4E-A0A7-3F48F019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26" y="2220582"/>
            <a:ext cx="1828800" cy="104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9CDC23-AFE5-F34F-A409-A0CC21F7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76" y="1562100"/>
            <a:ext cx="927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0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47D68-A63E-824C-9202-FF4CDD40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DCD1A2-5C1B-2249-8995-413C804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the following example, each of the 3 images is 100 pixels wide.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row_column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E16703-CCFA-3349-A582-2853ACC43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295575"/>
            <a:ext cx="5626100" cy="2273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280608-CF7E-D94B-99C3-84EBFFF49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834" y="3079093"/>
            <a:ext cx="3302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8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2D7B7-5067-FB45-B365-2106F616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F9D5B-B087-F24B-9E0C-0CE6CC83F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 following example shows a column of 3 images, each is 100 pixels high. 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row_column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C2ECF1-3FF8-F540-AF1B-73A4E167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2" y="2571750"/>
            <a:ext cx="5638800" cy="2273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EA3EC0-B2C3-1B4E-82A2-BB18F7104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436" y="1840966"/>
            <a:ext cx="10287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8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01562-80B8-F545-ABA4-6B263902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87EF2E-4403-A540-9DB2-0FE94B945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531659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Sizing widgets</a:t>
            </a:r>
          </a:p>
          <a:p>
            <a:r>
              <a:rPr lang="en" altLang="zh-CN" dirty="0"/>
              <a:t>When a layout is too large to fit a device, a yellow and black striped pattern appears along the affected edge.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BD2E6C-B280-3F47-860E-ED07D055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97" y="1711925"/>
            <a:ext cx="2540000" cy="2374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C4BECE-CEDE-8046-9419-014E417E1156}"/>
              </a:ext>
            </a:extLst>
          </p:cNvPr>
          <p:cNvSpPr/>
          <p:nvPr/>
        </p:nvSpPr>
        <p:spPr>
          <a:xfrm>
            <a:off x="1436151" y="3387441"/>
            <a:ext cx="3717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A4A4A"/>
                </a:solidFill>
                <a:latin typeface="Roboto" panose="02000000000000000000" pitchFamily="2" charset="0"/>
              </a:rPr>
              <a:t>Here is an </a:t>
            </a:r>
            <a:r>
              <a:rPr lang="en" altLang="zh-CN" dirty="0">
                <a:solidFill>
                  <a:srgbClr val="1389FD"/>
                </a:solidFill>
                <a:latin typeface="Roboto" panose="02000000000000000000" pitchFamily="2" charset="0"/>
                <a:hlinkClick r:id="rId3"/>
              </a:rPr>
              <a:t>example</a:t>
            </a:r>
            <a:r>
              <a:rPr lang="en" altLang="zh-CN" dirty="0">
                <a:solidFill>
                  <a:srgbClr val="4A4A4A"/>
                </a:solidFill>
                <a:latin typeface="Roboto" panose="02000000000000000000" pitchFamily="2" charset="0"/>
              </a:rPr>
              <a:t> of a row that is too wide: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22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8DF51-D8E4-6B4A-81BE-7331F5EC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07F61F-2A1C-D641-B5E7-9C9591AF0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796184" cy="3339000"/>
          </a:xfrm>
        </p:spPr>
        <p:txBody>
          <a:bodyPr/>
          <a:lstStyle/>
          <a:p>
            <a:r>
              <a:rPr lang="en" altLang="zh-CN" dirty="0"/>
              <a:t>Widgets can be sized to fit within a row or column by using the </a:t>
            </a:r>
            <a:r>
              <a:rPr lang="en" altLang="zh-CN" dirty="0">
                <a:hlinkClick r:id="rId2"/>
              </a:rPr>
              <a:t>Expanded</a:t>
            </a:r>
            <a:r>
              <a:rPr lang="en" altLang="zh-CN" dirty="0"/>
              <a:t> widget. 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3"/>
              </a:rPr>
              <a:t>sizing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009BC4-190D-D34F-9709-D9700C15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884" y="1387642"/>
            <a:ext cx="3845835" cy="2717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FDF501-EC69-8E48-BF7F-CFF2ECDA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43" y="3141497"/>
            <a:ext cx="3340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07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EF7A3-0E06-8749-B996-E2DFC174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D04FF-9808-0C43-BA91-920F7EFD8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883038" cy="3339000"/>
          </a:xfrm>
        </p:spPr>
        <p:txBody>
          <a:bodyPr/>
          <a:lstStyle/>
          <a:p>
            <a:r>
              <a:rPr lang="en" altLang="zh-CN" dirty="0"/>
              <a:t>Perhaps you want a widget to occupy twice as much space as its siblings. 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sizing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7D1F9A-0846-DA46-80E0-E56832D7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952" y="1229875"/>
            <a:ext cx="3668329" cy="2762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F03E42-9DDD-5145-B7F0-EF46E02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69" y="2765154"/>
            <a:ext cx="3314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60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DE66C-FC11-DD45-9DEB-E68210DC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D93E94-E533-0340-947B-B33DEFF1C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Packing widgets</a:t>
            </a:r>
          </a:p>
          <a:p>
            <a:r>
              <a:rPr lang="en" altLang="zh-CN" dirty="0"/>
              <a:t>By default, a row or column occupies as much space along its main axis as possible, but if you want to pack the children closely together, set its </a:t>
            </a:r>
            <a:r>
              <a:rPr lang="en" altLang="zh-CN" dirty="0" err="1">
                <a:solidFill>
                  <a:schemeClr val="accent4"/>
                </a:solidFill>
              </a:rPr>
              <a:t>mainAxisSize</a:t>
            </a:r>
            <a:r>
              <a:rPr lang="en" altLang="zh-CN" dirty="0"/>
              <a:t> to </a:t>
            </a:r>
            <a:r>
              <a:rPr lang="en" altLang="zh-CN" dirty="0" err="1">
                <a:solidFill>
                  <a:schemeClr val="accent4"/>
                </a:solidFill>
              </a:rPr>
              <a:t>MainAxisSize.min</a:t>
            </a:r>
            <a:r>
              <a:rPr lang="en" altLang="zh-CN" dirty="0"/>
              <a:t>. 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pavlova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92BAE0-5FE8-254E-BAE8-18D93E46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05903"/>
            <a:ext cx="3854669" cy="20336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F5E6DA-674E-F242-B202-C5A6E557E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2" y="3615175"/>
            <a:ext cx="3175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0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Introduction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Flutter widgets are built using a modern framework that takes inspiration from </a:t>
            </a:r>
            <a:r>
              <a:rPr lang="en" altLang="zh-CN" dirty="0">
                <a:hlinkClick r:id="rId3"/>
              </a:rPr>
              <a:t>React</a:t>
            </a:r>
            <a:r>
              <a:rPr lang="en" altLang="zh-CN" dirty="0"/>
              <a:t>. </a:t>
            </a:r>
          </a:p>
          <a:p>
            <a:pPr marL="342900"/>
            <a:r>
              <a:rPr lang="en" altLang="zh-CN" dirty="0"/>
              <a:t>The central idea is that you build your UI out of widgets. </a:t>
            </a:r>
          </a:p>
          <a:p>
            <a:pPr marL="342900"/>
            <a:r>
              <a:rPr lang="en" altLang="zh-CN" dirty="0"/>
              <a:t>Widgets describe what their view should look like given their current configuration and state. </a:t>
            </a:r>
          </a:p>
          <a:p>
            <a:pPr marL="342900"/>
            <a:r>
              <a:rPr lang="en" altLang="zh-CN" b="1" dirty="0"/>
              <a:t>Note:</a:t>
            </a:r>
            <a:r>
              <a:rPr lang="en" altLang="zh-CN" dirty="0"/>
              <a:t> If you would like to become better acquainted with Flutter by diving into some code, check out </a:t>
            </a:r>
            <a:r>
              <a:rPr lang="en" altLang="zh-CN" dirty="0">
                <a:hlinkClick r:id="rId4"/>
              </a:rPr>
              <a:t>basic layout codelab</a:t>
            </a:r>
            <a:r>
              <a:rPr lang="en" altLang="zh-CN" dirty="0"/>
              <a:t>, </a:t>
            </a:r>
            <a:r>
              <a:rPr lang="en" altLang="zh-CN" dirty="0">
                <a:hlinkClick r:id="rId5"/>
              </a:rPr>
              <a:t>building layouts</a:t>
            </a:r>
            <a:r>
              <a:rPr lang="en" altLang="zh-CN" dirty="0"/>
              <a:t>, and </a:t>
            </a:r>
            <a:r>
              <a:rPr lang="en" altLang="zh-CN" dirty="0">
                <a:hlinkClick r:id="rId6"/>
              </a:rPr>
              <a:t>adding interactivity to your Flutter app</a:t>
            </a:r>
            <a:r>
              <a:rPr lang="en" altLang="zh-C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664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0839D-18F2-6040-8BF9-5EBF3502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9C3ADC-EB78-4043-8FE6-BEAD73BF2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Nesting rows and columns</a:t>
            </a:r>
          </a:p>
          <a:p>
            <a:r>
              <a:rPr lang="en" altLang="zh-CN" dirty="0"/>
              <a:t>The layout framework allows you to nest rows and columns inside of rows and columns as deeply as you need.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pavlova</a:t>
            </a:r>
            <a:br>
              <a:rPr lang="en" altLang="zh-CN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51F2E-EEA8-234D-97C1-690B7F69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0" y="2899375"/>
            <a:ext cx="4807566" cy="2212332"/>
          </a:xfrm>
          <a:prstGeom prst="rect">
            <a:avLst/>
          </a:prstGeom>
        </p:spPr>
      </p:pic>
      <p:pic>
        <p:nvPicPr>
          <p:cNvPr id="1026" name="Picture 2" descr="Ratings row widget tree">
            <a:extLst>
              <a:ext uri="{FF2B5EF4-FFF2-40B4-BE49-F238E27FC236}">
                <a16:creationId xmlns:a16="http://schemas.microsoft.com/office/drawing/2014/main" id="{52BF090D-4571-7C47-91A5-A87ED045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48" y="2521168"/>
            <a:ext cx="2657456" cy="22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650915-C344-B649-8CB1-905F242FAF0F}"/>
              </a:ext>
            </a:extLst>
          </p:cNvPr>
          <p:cNvSpPr/>
          <p:nvPr/>
        </p:nvSpPr>
        <p:spPr>
          <a:xfrm>
            <a:off x="5763880" y="2981654"/>
            <a:ext cx="2157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accent4"/>
                </a:solidFill>
                <a:latin typeface="Roboto" panose="02000000000000000000" pitchFamily="2" charset="0"/>
              </a:rPr>
              <a:t>The widget tree for the ratings row:</a:t>
            </a:r>
            <a:endParaRPr lang="zh-CN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0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6A4DD-002A-1C42-82A9-6169171B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Common layout widgets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91CE2-BC93-5945-8B17-CA23B2890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Flutter has a rich library of layout widgets. </a:t>
            </a:r>
          </a:p>
          <a:p>
            <a:r>
              <a:rPr lang="en" altLang="zh-CN" dirty="0"/>
              <a:t>The following widgets fall into two categories: standard widgets from the </a:t>
            </a:r>
            <a:r>
              <a:rPr lang="en" altLang="zh-CN" dirty="0">
                <a:hlinkClick r:id="rId2"/>
              </a:rPr>
              <a:t>widgets library</a:t>
            </a:r>
            <a:r>
              <a:rPr lang="en" altLang="zh-CN" dirty="0"/>
              <a:t>, and specialized widgets from the </a:t>
            </a:r>
            <a:r>
              <a:rPr lang="en" altLang="zh-CN" dirty="0">
                <a:hlinkClick r:id="rId3"/>
              </a:rPr>
              <a:t>Material library</a:t>
            </a:r>
            <a:r>
              <a:rPr lang="en" altLang="zh-CN" dirty="0"/>
              <a:t>.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41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C2E8B-AF53-5549-91AC-638B7E01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069908-F1D1-E645-B7D8-26ACF6382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Standard widgets</a:t>
            </a:r>
          </a:p>
          <a:p>
            <a:r>
              <a:rPr lang="en" altLang="zh-CN" dirty="0">
                <a:hlinkClick r:id="rId2"/>
              </a:rPr>
              <a:t>Container</a:t>
            </a:r>
            <a:r>
              <a:rPr lang="en" altLang="zh-CN" dirty="0"/>
              <a:t>: Adds padding, margins, borders, background color, or other decorations to a widget.</a:t>
            </a:r>
          </a:p>
          <a:p>
            <a:r>
              <a:rPr lang="en" altLang="zh-CN" dirty="0">
                <a:hlinkClick r:id="rId3"/>
              </a:rPr>
              <a:t>GridView</a:t>
            </a:r>
            <a:r>
              <a:rPr lang="en" altLang="zh-CN" dirty="0"/>
              <a:t>: Lays widgets out as a scrollable grid.</a:t>
            </a:r>
          </a:p>
          <a:p>
            <a:r>
              <a:rPr lang="en" altLang="zh-CN" dirty="0">
                <a:hlinkClick r:id="rId4"/>
              </a:rPr>
              <a:t>ListView</a:t>
            </a:r>
            <a:r>
              <a:rPr lang="en" altLang="zh-CN" dirty="0"/>
              <a:t>: Lays widgets out as a scrollable list.</a:t>
            </a:r>
          </a:p>
          <a:p>
            <a:r>
              <a:rPr lang="en" altLang="zh-CN" dirty="0">
                <a:hlinkClick r:id="rId5"/>
              </a:rPr>
              <a:t>Stack</a:t>
            </a:r>
            <a:r>
              <a:rPr lang="en" altLang="zh-CN" dirty="0"/>
              <a:t>: Overlaps a widget on top of another.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425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C2E5D-9E7E-1B4F-A386-428016DE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E8B48-4687-8549-B426-3A33F1E63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Material widgets</a:t>
            </a:r>
          </a:p>
          <a:p>
            <a:r>
              <a:rPr lang="en" altLang="zh-CN" u="sng" dirty="0">
                <a:hlinkClick r:id="rId2"/>
              </a:rPr>
              <a:t>Card</a:t>
            </a:r>
            <a:r>
              <a:rPr lang="en" altLang="zh-CN" dirty="0"/>
              <a:t>: Organizes related info into a box with rounded corners and a drop shadow.</a:t>
            </a:r>
          </a:p>
          <a:p>
            <a:r>
              <a:rPr lang="en" altLang="zh-CN" dirty="0">
                <a:hlinkClick r:id="rId3"/>
              </a:rPr>
              <a:t>ListTile</a:t>
            </a:r>
            <a:r>
              <a:rPr lang="en" altLang="zh-CN" dirty="0"/>
              <a:t>: Organizes up to 3 lines of text, and optional leading and trailing icons, into a row.</a:t>
            </a:r>
            <a:br>
              <a:rPr lang="en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810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3B745-FCDE-D347-BB0B-39EEF417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AE8BDB-5E81-C246-AFB6-F6355881A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5158934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Container</a:t>
            </a:r>
          </a:p>
          <a:p>
            <a:r>
              <a:rPr lang="en" altLang="zh-CN" dirty="0"/>
              <a:t>Add padding, margins, borders</a:t>
            </a:r>
          </a:p>
          <a:p>
            <a:r>
              <a:rPr lang="en" altLang="zh-CN" dirty="0"/>
              <a:t>Change background color or image</a:t>
            </a:r>
          </a:p>
          <a:p>
            <a:r>
              <a:rPr lang="en" altLang="zh-CN" dirty="0"/>
              <a:t>Contains a single child widget, but that child can be a Row, Column, or even the root of a widget tree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AD2DF4-5802-B34A-B92D-2AF7AF79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081" y="1553174"/>
            <a:ext cx="3267314" cy="22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26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3FEBA-DAFC-F949-BBDB-59103C3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AD923-A951-5142-BFB7-6517A5D18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(Container)</a:t>
            </a:r>
          </a:p>
          <a:p>
            <a:r>
              <a:rPr lang="en" altLang="zh-CN" dirty="0"/>
              <a:t>This layout consists of a column with two rows, each containing 2 images. 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container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002517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3FEBA-DAFC-F949-BBDB-59103C3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AD923-A951-5142-BFB7-6517A5D18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 </a:t>
            </a:r>
            <a:r>
              <a:rPr lang="en" altLang="zh-CN" dirty="0">
                <a:hlinkClick r:id="rId2"/>
              </a:rPr>
              <a:t>Container</a:t>
            </a:r>
            <a:r>
              <a:rPr lang="en" altLang="zh-CN" dirty="0"/>
              <a:t> is used to change the background color of the column to a lighter grey.</a:t>
            </a:r>
            <a:endParaRPr lang="en" altLang="zh-CN" b="1" dirty="0"/>
          </a:p>
          <a:p>
            <a:pPr marL="114300" indent="0">
              <a:buNone/>
            </a:pP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3CBBA-8FC2-9341-94A6-0F721DE8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22909"/>
            <a:ext cx="8418199" cy="27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77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3FEBA-DAFC-F949-BBDB-59103C3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AD923-A951-5142-BFB7-6517A5D18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 Container is also used to add a rounded border and margins to each image: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27C28A-2D1A-5644-9623-B812352F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30" y="1798554"/>
            <a:ext cx="6511159" cy="31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6A778-B246-4C43-B5E5-A00D9F6C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50FE14-023B-CD43-888D-B2DAD5824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 err="1"/>
              <a:t>GridView</a:t>
            </a:r>
            <a:endParaRPr lang="en" altLang="zh-CN" dirty="0"/>
          </a:p>
          <a:p>
            <a:r>
              <a:rPr lang="en" altLang="zh-CN" dirty="0"/>
              <a:t>Lays widgets out in a grid</a:t>
            </a:r>
          </a:p>
          <a:p>
            <a:r>
              <a:rPr lang="en" altLang="zh-CN" dirty="0"/>
              <a:t>Detects when the column content exceeds the render box and automatically provides scrolling</a:t>
            </a:r>
          </a:p>
          <a:p>
            <a:r>
              <a:rPr lang="en" altLang="zh-CN" dirty="0"/>
              <a:t>Build your own custom grid, or use one of the provided grids:</a:t>
            </a:r>
          </a:p>
          <a:p>
            <a:pPr lvl="1"/>
            <a:r>
              <a:rPr lang="en" altLang="zh-CN" dirty="0" err="1"/>
              <a:t>GridView.count</a:t>
            </a:r>
            <a:r>
              <a:rPr lang="en" altLang="zh-CN" dirty="0"/>
              <a:t> allows you to specify the number of columns</a:t>
            </a:r>
          </a:p>
          <a:p>
            <a:pPr lvl="1"/>
            <a:r>
              <a:rPr lang="en" altLang="zh-CN" dirty="0" err="1"/>
              <a:t>GridView.extent</a:t>
            </a:r>
            <a:r>
              <a:rPr lang="en" altLang="zh-CN" dirty="0"/>
              <a:t> allows you to specify the maximum pixel width of a tile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515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22A2C-3050-6248-8C80-4E2F87B0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FDF32A-1CF7-7049-A61D-93C902CA1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512548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GridView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GridView.extent</a:t>
            </a:r>
            <a:r>
              <a:rPr lang="en" altLang="zh-CN" dirty="0"/>
              <a:t> to create a grid with tiles a maximum 150 pixels wide.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grid_and_list</a:t>
            </a:r>
            <a:endParaRPr lang="en" altLang="zh-CN" dirty="0"/>
          </a:p>
        </p:txBody>
      </p:sp>
      <p:pic>
        <p:nvPicPr>
          <p:cNvPr id="2050" name="Picture 2" descr="A 3-column grid of photos">
            <a:extLst>
              <a:ext uri="{FF2B5EF4-FFF2-40B4-BE49-F238E27FC236}">
                <a16:creationId xmlns:a16="http://schemas.microsoft.com/office/drawing/2014/main" id="{41590BDD-7DC5-7745-8C1A-892B8F47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85" y="535931"/>
            <a:ext cx="2640323" cy="419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51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dirty="0"/>
              <a:t>Contents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98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>
                <a:hlinkClick r:id="rId3"/>
              </a:rPr>
              <a:t>Hello world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Basic widgets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Using Material Components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Handling gestures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Changing widgets in response to input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Bringing it all together</a:t>
            </a:r>
            <a:endParaRPr lang="en" altLang="zh-CN" dirty="0"/>
          </a:p>
          <a:p>
            <a:r>
              <a:rPr lang="en" altLang="zh-CN" dirty="0">
                <a:hlinkClick r:id="rId9"/>
              </a:rPr>
              <a:t>Responding to widget lifecycle events</a:t>
            </a:r>
            <a:endParaRPr lang="en" altLang="zh-CN" dirty="0"/>
          </a:p>
          <a:p>
            <a:r>
              <a:rPr lang="en" altLang="zh-CN" dirty="0">
                <a:hlinkClick r:id="rId10"/>
              </a:rPr>
              <a:t>Keys</a:t>
            </a:r>
            <a:endParaRPr lang="en" altLang="zh-CN" dirty="0"/>
          </a:p>
          <a:p>
            <a:r>
              <a:rPr lang="en" altLang="zh-CN" dirty="0">
                <a:hlinkClick r:id="rId11"/>
              </a:rPr>
              <a:t>Global Keys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07024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22A2C-3050-6248-8C80-4E2F87B0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FDF32A-1CF7-7049-A61D-93C902CA1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512548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GridView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GridView.count</a:t>
            </a:r>
            <a:r>
              <a:rPr lang="en" altLang="zh-CN" dirty="0"/>
              <a:t> to create a grid that’s 2 tiles wide in portrait mode, and 3 tiles wide in landscape mode. 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u="sng" dirty="0">
                <a:hlinkClick r:id="rId2"/>
              </a:rPr>
              <a:t>grid_list_demo.dart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Flutter Gallery</a:t>
            </a:r>
            <a:endParaRPr lang="en" altLang="zh-CN" dirty="0"/>
          </a:p>
        </p:txBody>
      </p:sp>
      <p:pic>
        <p:nvPicPr>
          <p:cNvPr id="3074" name="Picture 2" descr="A 2 column grid with footers">
            <a:extLst>
              <a:ext uri="{FF2B5EF4-FFF2-40B4-BE49-F238E27FC236}">
                <a16:creationId xmlns:a16="http://schemas.microsoft.com/office/drawing/2014/main" id="{E0DB3DB1-5F27-AD4C-A0D9-22910299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099" y="363423"/>
            <a:ext cx="2645281" cy="420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852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ED523-26DE-E946-B59A-B424A54A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A79EBB-A18C-094B-892E-E701ADBA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 err="1"/>
              <a:t>ListView</a:t>
            </a:r>
            <a:endParaRPr lang="en" altLang="zh-CN" dirty="0"/>
          </a:p>
          <a:p>
            <a:r>
              <a:rPr lang="en" altLang="zh-CN" dirty="0"/>
              <a:t>A specialized </a:t>
            </a:r>
            <a:r>
              <a:rPr lang="en" altLang="zh-CN" dirty="0">
                <a:hlinkClick r:id="rId2"/>
              </a:rPr>
              <a:t>Column</a:t>
            </a:r>
            <a:r>
              <a:rPr lang="en" altLang="zh-CN" dirty="0"/>
              <a:t> for organizing a list of boxes</a:t>
            </a:r>
          </a:p>
          <a:p>
            <a:r>
              <a:rPr lang="en" altLang="zh-CN" dirty="0"/>
              <a:t>Can be laid out horizontally or vertically</a:t>
            </a:r>
          </a:p>
          <a:p>
            <a:r>
              <a:rPr lang="en" altLang="zh-CN" dirty="0"/>
              <a:t>Detects when its content won’t fit and provides scrolling</a:t>
            </a:r>
          </a:p>
          <a:p>
            <a:r>
              <a:rPr lang="en" altLang="zh-CN" dirty="0"/>
              <a:t>Less configurable than Column, but easier to use and supports scrolling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106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58BC3-7811-EC4F-9F94-444E5912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7D4E73-5DCB-A747-B677-A73B3A72C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4410073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ListView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ListView</a:t>
            </a:r>
            <a:r>
              <a:rPr lang="en" altLang="zh-CN" dirty="0"/>
              <a:t> to display a list of businesses using </a:t>
            </a:r>
            <a:r>
              <a:rPr lang="en" altLang="zh-CN" dirty="0" err="1"/>
              <a:t>ListTiles</a:t>
            </a:r>
            <a:r>
              <a:rPr lang="en" altLang="zh-CN" dirty="0"/>
              <a:t>. </a:t>
            </a:r>
          </a:p>
          <a:p>
            <a:r>
              <a:rPr lang="en" altLang="zh-CN" dirty="0"/>
              <a:t>A Divider separates the theaters from the restaurants.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grid_and_list</a:t>
            </a:r>
            <a:endParaRPr lang="en" altLang="zh-CN" dirty="0"/>
          </a:p>
        </p:txBody>
      </p:sp>
      <p:pic>
        <p:nvPicPr>
          <p:cNvPr id="4098" name="Picture 2" descr="ListView containing movie theaters and restaurants">
            <a:extLst>
              <a:ext uri="{FF2B5EF4-FFF2-40B4-BE49-F238E27FC236}">
                <a16:creationId xmlns:a16="http://schemas.microsoft.com/office/drawing/2014/main" id="{53AA23A2-5533-1140-B590-07A12151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73" y="335017"/>
            <a:ext cx="2813865" cy="44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93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58BC3-7811-EC4F-9F94-444E5912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7D4E73-5DCB-A747-B677-A73B3A72C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875"/>
            <a:ext cx="4410073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ListView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ListView</a:t>
            </a:r>
            <a:r>
              <a:rPr lang="en" altLang="zh-CN" dirty="0"/>
              <a:t> to display the </a:t>
            </a:r>
            <a:r>
              <a:rPr lang="en" altLang="zh-CN" dirty="0">
                <a:hlinkClick r:id="rId2"/>
              </a:rPr>
              <a:t>Colors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Material Design palette</a:t>
            </a:r>
            <a:r>
              <a:rPr lang="en" altLang="zh-CN" dirty="0"/>
              <a:t> for a particular color family.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dirty="0">
                <a:hlinkClick r:id="rId4"/>
              </a:rPr>
              <a:t>colors_demo.dart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5"/>
              </a:rPr>
              <a:t>Flutter Gallery</a:t>
            </a:r>
            <a:endParaRPr lang="en" altLang="zh-CN" dirty="0"/>
          </a:p>
        </p:txBody>
      </p:sp>
      <p:pic>
        <p:nvPicPr>
          <p:cNvPr id="5122" name="Picture 2" descr="ListView containing shades of blue">
            <a:extLst>
              <a:ext uri="{FF2B5EF4-FFF2-40B4-BE49-F238E27FC236}">
                <a16:creationId xmlns:a16="http://schemas.microsoft.com/office/drawing/2014/main" id="{E75FC531-921F-3A4D-BB75-D08674706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420" y="410000"/>
            <a:ext cx="2820549" cy="451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27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01019-8A2D-FA4C-B5E4-419E6C99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3AA3D-B1C0-444D-99F0-D0CC98F1D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Stack</a:t>
            </a:r>
          </a:p>
          <a:p>
            <a:r>
              <a:rPr lang="en" altLang="zh-CN" dirty="0"/>
              <a:t>Use for widgets that overlap another widget</a:t>
            </a:r>
          </a:p>
          <a:p>
            <a:r>
              <a:rPr lang="en" altLang="zh-CN" dirty="0"/>
              <a:t>The first widget in the list of children is the base widget; subsequent children are overlaid on top of that base widget</a:t>
            </a:r>
          </a:p>
          <a:p>
            <a:r>
              <a:rPr lang="en" altLang="zh-CN" dirty="0"/>
              <a:t>A </a:t>
            </a:r>
            <a:r>
              <a:rPr lang="en" altLang="zh-CN" dirty="0">
                <a:solidFill>
                  <a:schemeClr val="accent4"/>
                </a:solidFill>
              </a:rPr>
              <a:t>Stack’s</a:t>
            </a:r>
            <a:r>
              <a:rPr lang="en" altLang="zh-CN" dirty="0"/>
              <a:t> content can’t scroll</a:t>
            </a:r>
          </a:p>
          <a:p>
            <a:r>
              <a:rPr lang="en" altLang="zh-CN" dirty="0"/>
              <a:t>You can choose to clip children that exceed the render box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313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42C91-7E67-5646-8291-B53BB75C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29CA72-286B-F947-885C-B76397126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974565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(Stack)</a:t>
            </a:r>
          </a:p>
          <a:p>
            <a:r>
              <a:rPr lang="en" altLang="zh-CN" dirty="0"/>
              <a:t>Uses Stack to overlay a Container (that displays its Text on a translucent black background) on top of a </a:t>
            </a:r>
            <a:r>
              <a:rPr lang="en" altLang="zh-CN" dirty="0" err="1"/>
              <a:t>CircleAvatar</a:t>
            </a:r>
            <a:r>
              <a:rPr lang="en" altLang="zh-CN" dirty="0"/>
              <a:t>. </a:t>
            </a:r>
            <a:endParaRPr lang="en" altLang="zh-CN" b="1" dirty="0"/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card_and_stack</a:t>
            </a:r>
            <a:endParaRPr lang="en" altLang="zh-CN" dirty="0"/>
          </a:p>
        </p:txBody>
      </p:sp>
      <p:pic>
        <p:nvPicPr>
          <p:cNvPr id="6146" name="Picture 2" descr="Circular avatar image with a label">
            <a:extLst>
              <a:ext uri="{FF2B5EF4-FFF2-40B4-BE49-F238E27FC236}">
                <a16:creationId xmlns:a16="http://schemas.microsoft.com/office/drawing/2014/main" id="{23CC2F04-6A83-8142-8A16-F4A6E0163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265" y="1311875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310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42C91-7E67-5646-8291-B53BB75C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29CA72-286B-F947-885C-B76397126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974565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(Stack)</a:t>
            </a:r>
          </a:p>
          <a:p>
            <a:r>
              <a:rPr lang="en" altLang="zh-CN" dirty="0"/>
              <a:t>Uses Stack to overlay a gradient to the top of the image. The gradient ensures that the toolbar’s icons are distinct against the image.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contacts_demo.dart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Flutter Gallery</a:t>
            </a:r>
            <a:endParaRPr lang="en" altLang="zh-CN" dirty="0"/>
          </a:p>
        </p:txBody>
      </p:sp>
      <p:pic>
        <p:nvPicPr>
          <p:cNvPr id="7170" name="Picture 2" descr="An image with a grey gradient across the top">
            <a:extLst>
              <a:ext uri="{FF2B5EF4-FFF2-40B4-BE49-F238E27FC236}">
                <a16:creationId xmlns:a16="http://schemas.microsoft.com/office/drawing/2014/main" id="{E5D18C95-C5AF-694C-9887-1E438DD32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32" y="1892900"/>
            <a:ext cx="3019425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714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A7E65-EA35-DB4E-AA4A-5DAD05ED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5B66D-9825-A846-9360-C2CEF7F3C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Card</a:t>
            </a:r>
          </a:p>
          <a:p>
            <a:r>
              <a:rPr lang="en" altLang="zh-CN" dirty="0"/>
              <a:t>Implements a </a:t>
            </a:r>
            <a:r>
              <a:rPr lang="en" altLang="zh-CN" dirty="0">
                <a:hlinkClick r:id="rId2"/>
              </a:rPr>
              <a:t>Material card</a:t>
            </a:r>
            <a:endParaRPr lang="en" altLang="zh-CN" dirty="0"/>
          </a:p>
          <a:p>
            <a:r>
              <a:rPr lang="en" altLang="zh-CN" dirty="0"/>
              <a:t>Used for presenting related nuggets of information</a:t>
            </a:r>
          </a:p>
          <a:p>
            <a:r>
              <a:rPr lang="en" altLang="zh-CN" dirty="0"/>
              <a:t>Accepts a single child, but that child can be a Row, Column, or other widget that holds a list of children</a:t>
            </a:r>
          </a:p>
          <a:p>
            <a:r>
              <a:rPr lang="en" altLang="zh-CN" dirty="0"/>
              <a:t>Displayed with rounded corners and a drop shadow</a:t>
            </a:r>
          </a:p>
          <a:p>
            <a:r>
              <a:rPr lang="en" altLang="zh-CN" dirty="0"/>
              <a:t>A </a:t>
            </a:r>
            <a:r>
              <a:rPr lang="en" altLang="zh-CN" dirty="0">
                <a:solidFill>
                  <a:schemeClr val="accent4"/>
                </a:solidFill>
              </a:rPr>
              <a:t>Card’s</a:t>
            </a:r>
            <a:r>
              <a:rPr lang="en" altLang="zh-CN" dirty="0"/>
              <a:t> content can’t scroll</a:t>
            </a:r>
          </a:p>
          <a:p>
            <a:r>
              <a:rPr lang="en" altLang="zh-CN" dirty="0"/>
              <a:t>From the </a:t>
            </a:r>
            <a:r>
              <a:rPr lang="en" altLang="zh-CN" dirty="0">
                <a:hlinkClick r:id="rId3"/>
              </a:rPr>
              <a:t>Material library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77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DCCFD-2F29-8046-8258-8A442D00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6D1193-4661-684F-81D1-68AE4ED40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508799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(Card)</a:t>
            </a:r>
          </a:p>
          <a:p>
            <a:r>
              <a:rPr lang="en" altLang="zh-CN" dirty="0"/>
              <a:t>A Card containing 3 </a:t>
            </a:r>
            <a:r>
              <a:rPr lang="en" altLang="zh-CN" dirty="0" err="1"/>
              <a:t>ListTiles</a:t>
            </a:r>
            <a:r>
              <a:rPr lang="en" altLang="zh-CN" dirty="0"/>
              <a:t> and sized by wrapping it with a </a:t>
            </a:r>
            <a:r>
              <a:rPr lang="en" altLang="zh-CN" dirty="0" err="1"/>
              <a:t>SizedBox</a:t>
            </a:r>
            <a:r>
              <a:rPr lang="en" altLang="zh-CN" dirty="0"/>
              <a:t>. </a:t>
            </a:r>
          </a:p>
          <a:p>
            <a:r>
              <a:rPr lang="en" altLang="zh-CN" dirty="0"/>
              <a:t>A Divider separates the first and second </a:t>
            </a:r>
            <a:r>
              <a:rPr lang="en" altLang="zh-CN" dirty="0" err="1"/>
              <a:t>ListTiles</a:t>
            </a:r>
            <a:r>
              <a:rPr lang="en" altLang="zh-CN" dirty="0"/>
              <a:t>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card_and_stack</a:t>
            </a:r>
            <a:endParaRPr lang="en" altLang="zh-CN" dirty="0"/>
          </a:p>
        </p:txBody>
      </p:sp>
      <p:pic>
        <p:nvPicPr>
          <p:cNvPr id="8194" name="Picture 2" descr="Card containing 3 ListTiles">
            <a:extLst>
              <a:ext uri="{FF2B5EF4-FFF2-40B4-BE49-F238E27FC236}">
                <a16:creationId xmlns:a16="http://schemas.microsoft.com/office/drawing/2014/main" id="{68876563-40A6-7145-9896-3DAEB9EB3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37" y="2246586"/>
            <a:ext cx="3810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92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DCCFD-2F29-8046-8258-8A442D00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6D1193-4661-684F-81D1-68AE4ED40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508799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(Card)</a:t>
            </a:r>
          </a:p>
          <a:p>
            <a:r>
              <a:rPr lang="en" altLang="zh-CN" dirty="0"/>
              <a:t>A Card containing an image and text.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cards_demo.dart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Flutter Gallery</a:t>
            </a:r>
            <a:endParaRPr lang="en" altLang="zh-CN" dirty="0"/>
          </a:p>
        </p:txBody>
      </p:sp>
      <p:pic>
        <p:nvPicPr>
          <p:cNvPr id="9218" name="Picture 2" descr="Card containing an image, text and buttons">
            <a:extLst>
              <a:ext uri="{FF2B5EF4-FFF2-40B4-BE49-F238E27FC236}">
                <a16:creationId xmlns:a16="http://schemas.microsoft.com/office/drawing/2014/main" id="{66BEFD4D-F861-3147-BFC4-76EA7BA7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07" y="1229875"/>
            <a:ext cx="3810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92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Hello world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dirty="0"/>
              <a:t>The minimal Flutter app simply calls the </a:t>
            </a:r>
            <a:r>
              <a:rPr lang="en" altLang="zh-CN" dirty="0">
                <a:hlinkClick r:id="rId3"/>
              </a:rPr>
              <a:t>runApp()</a:t>
            </a:r>
            <a:r>
              <a:rPr lang="en" altLang="zh-CN" dirty="0"/>
              <a:t> function with a widget:</a:t>
            </a:r>
          </a:p>
          <a:p>
            <a:pPr marL="800100"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helloworld.dart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DFBCA1-CC76-1E4D-9F12-8B1ADED3D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93" y="2571750"/>
            <a:ext cx="6463862" cy="23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66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2D219-540A-FD42-B1D8-85CBC637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19612B-E357-8049-A763-DF9FC58F3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 err="1"/>
              <a:t>ListTile</a:t>
            </a:r>
            <a:endParaRPr lang="en" altLang="zh-CN" dirty="0"/>
          </a:p>
          <a:p>
            <a:r>
              <a:rPr lang="en" altLang="zh-CN" dirty="0"/>
              <a:t>A specialized row that contains up to 3 lines of text and optional icons</a:t>
            </a:r>
          </a:p>
          <a:p>
            <a:r>
              <a:rPr lang="en" altLang="zh-CN" dirty="0"/>
              <a:t>Less configurable than Row, but easier to use</a:t>
            </a:r>
          </a:p>
          <a:p>
            <a:r>
              <a:rPr lang="en" altLang="zh-CN" dirty="0"/>
              <a:t>From the </a:t>
            </a:r>
            <a:r>
              <a:rPr lang="en" altLang="zh-CN" dirty="0">
                <a:hlinkClick r:id="rId2"/>
              </a:rPr>
              <a:t>Material library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396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7C759-AB57-E647-B5CA-27E7B296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3649E7-846D-8849-85BD-91DAC7EE6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ListTile</a:t>
            </a:r>
            <a:r>
              <a:rPr lang="en" altLang="zh-CN" dirty="0"/>
              <a:t>)</a:t>
            </a:r>
          </a:p>
          <a:p>
            <a:r>
              <a:rPr lang="en" altLang="zh-CN" dirty="0"/>
              <a:t>A Card containing 3 </a:t>
            </a:r>
            <a:r>
              <a:rPr lang="en" altLang="zh-CN" dirty="0" err="1"/>
              <a:t>ListTiles</a:t>
            </a:r>
            <a:r>
              <a:rPr lang="en" altLang="zh-CN" dirty="0"/>
              <a:t>.</a:t>
            </a:r>
          </a:p>
          <a:p>
            <a:pPr lvl="1"/>
            <a:r>
              <a:rPr lang="en" altLang="zh-CN" b="1" dirty="0"/>
              <a:t>App source: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card_and_stack</a:t>
            </a:r>
            <a:endParaRPr lang="en" altLang="zh-CN" dirty="0"/>
          </a:p>
        </p:txBody>
      </p:sp>
      <p:pic>
        <p:nvPicPr>
          <p:cNvPr id="10242" name="Picture 2" descr="Card containing 3 ListTiles">
            <a:extLst>
              <a:ext uri="{FF2B5EF4-FFF2-40B4-BE49-F238E27FC236}">
                <a16:creationId xmlns:a16="http://schemas.microsoft.com/office/drawing/2014/main" id="{79366580-966B-EA4C-B00D-7D317463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3810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50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7C759-AB57-E647-B5CA-27E7B296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3649E7-846D-8849-85BD-91DAC7EE6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575610" cy="3339000"/>
          </a:xfrm>
        </p:spPr>
        <p:txBody>
          <a:bodyPr/>
          <a:lstStyle/>
          <a:p>
            <a:pPr marL="114300" indent="0">
              <a:buNone/>
            </a:pPr>
            <a:r>
              <a:rPr lang="en" altLang="zh-CN" dirty="0"/>
              <a:t>Examples (</a:t>
            </a:r>
            <a:r>
              <a:rPr lang="en" altLang="zh-CN" dirty="0" err="1"/>
              <a:t>ListTile</a:t>
            </a:r>
            <a:r>
              <a:rPr lang="en" altLang="zh-CN" dirty="0"/>
              <a:t>)</a:t>
            </a:r>
          </a:p>
          <a:p>
            <a:r>
              <a:rPr lang="en" altLang="zh-CN" dirty="0"/>
              <a:t>Uses </a:t>
            </a:r>
            <a:r>
              <a:rPr lang="en" altLang="zh-CN" dirty="0" err="1"/>
              <a:t>ListTile</a:t>
            </a:r>
            <a:r>
              <a:rPr lang="en" altLang="zh-CN" dirty="0"/>
              <a:t> to list 3 drop down button types.</a:t>
            </a:r>
          </a:p>
          <a:p>
            <a:pPr lvl="1"/>
            <a:r>
              <a:rPr lang="en" altLang="zh-CN" b="1" dirty="0"/>
              <a:t>Dart code:</a:t>
            </a:r>
            <a:r>
              <a:rPr lang="en" altLang="zh-CN" dirty="0"/>
              <a:t> </a:t>
            </a:r>
            <a:r>
              <a:rPr lang="en" altLang="zh-CN" dirty="0">
                <a:hlinkClick r:id="rId2"/>
              </a:rPr>
              <a:t>buttons_demo.dart</a:t>
            </a:r>
            <a:r>
              <a:rPr lang="en" altLang="zh-CN" dirty="0"/>
              <a:t> from the </a:t>
            </a:r>
            <a:r>
              <a:rPr lang="en" altLang="zh-CN" dirty="0">
                <a:hlinkClick r:id="rId3"/>
              </a:rPr>
              <a:t>Flutter Gallery</a:t>
            </a:r>
            <a:endParaRPr lang="en" altLang="zh-CN" dirty="0"/>
          </a:p>
        </p:txBody>
      </p:sp>
      <p:pic>
        <p:nvPicPr>
          <p:cNvPr id="11266" name="Picture 2" descr="3 ListTiles, each containing a pull-down button">
            <a:extLst>
              <a:ext uri="{FF2B5EF4-FFF2-40B4-BE49-F238E27FC236}">
                <a16:creationId xmlns:a16="http://schemas.microsoft.com/office/drawing/2014/main" id="{DC61F9C1-93E3-1F4E-B619-231C902C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45" y="1229875"/>
            <a:ext cx="3810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30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726DF-7230-E240-B706-991ABA8C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Other 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1AA2C6-40E1-A147-80D2-CBE857D9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600" dirty="0">
                <a:hlinkClick r:id="rId2"/>
              </a:rPr>
              <a:t>Layout tutorial</a:t>
            </a:r>
            <a:r>
              <a:rPr lang="en-US" altLang="zh-CN" sz="1600" dirty="0"/>
              <a:t>: </a:t>
            </a:r>
            <a:r>
              <a:rPr lang="en" altLang="zh-CN" sz="1600" dirty="0"/>
              <a:t>Learn how to build a layout.</a:t>
            </a:r>
          </a:p>
          <a:p>
            <a:r>
              <a:rPr lang="en" altLang="zh-CN" sz="1600" dirty="0">
                <a:hlinkClick r:id="rId3"/>
              </a:rPr>
              <a:t>Widget Overview</a:t>
            </a:r>
            <a:r>
              <a:rPr lang="en" altLang="zh-CN" sz="1600" dirty="0"/>
              <a:t>: Describes many of the widgets available in Flutter.</a:t>
            </a:r>
          </a:p>
          <a:p>
            <a:r>
              <a:rPr lang="en" altLang="zh-CN" sz="1600" dirty="0">
                <a:hlinkClick r:id="rId4"/>
              </a:rPr>
              <a:t>HTML/CSS Analogs in Flutter</a:t>
            </a:r>
            <a:r>
              <a:rPr lang="en" altLang="zh-CN" sz="1600" dirty="0"/>
              <a:t>: For those familiar with web programming, this page maps HTML/CSS functionality to Flutter features.</a:t>
            </a:r>
          </a:p>
          <a:p>
            <a:r>
              <a:rPr lang="en" altLang="zh-CN" sz="1600" dirty="0">
                <a:hlinkClick r:id="rId5"/>
              </a:rPr>
              <a:t>Flutter Gallery</a:t>
            </a:r>
            <a:r>
              <a:rPr lang="en" altLang="zh-CN" sz="1600" dirty="0"/>
              <a:t>: Demo app showcasing many Material Design widgets and other Flutter features.</a:t>
            </a:r>
          </a:p>
          <a:p>
            <a:r>
              <a:rPr lang="en" altLang="zh-CN" sz="1600" dirty="0">
                <a:hlinkClick r:id="rId6"/>
              </a:rPr>
              <a:t>Flutter API documentation</a:t>
            </a:r>
            <a:r>
              <a:rPr lang="en" altLang="zh-CN" sz="1600" dirty="0"/>
              <a:t>: Reference documentation for all of the Flutter libraries.</a:t>
            </a:r>
          </a:p>
          <a:p>
            <a:r>
              <a:rPr lang="en" altLang="zh-CN" sz="1600" dirty="0">
                <a:hlinkClick r:id="rId7"/>
              </a:rPr>
              <a:t>Dealing with Box Constraints in Flutter</a:t>
            </a:r>
            <a:r>
              <a:rPr lang="en" altLang="zh-CN" sz="1600" dirty="0"/>
              <a:t>: Discusses how widgets are constrained by their render boxes.</a:t>
            </a:r>
          </a:p>
          <a:p>
            <a:r>
              <a:rPr lang="en" altLang="zh-CN" sz="1600" dirty="0">
                <a:hlinkClick r:id="rId8"/>
              </a:rPr>
              <a:t>Adding Assets and Images in Flutter</a:t>
            </a:r>
            <a:r>
              <a:rPr lang="en" altLang="zh-CN" sz="1600" dirty="0"/>
              <a:t>: Explains how to add images and other assets to your app’s package.</a:t>
            </a:r>
          </a:p>
          <a:p>
            <a:r>
              <a:rPr lang="en" altLang="zh-CN" sz="1600" dirty="0">
                <a:hlinkClick r:id="rId9"/>
              </a:rPr>
              <a:t>Zero to One with Flutter</a:t>
            </a:r>
            <a:r>
              <a:rPr lang="en" altLang="zh-CN" sz="1600" dirty="0"/>
              <a:t>: One person’s experience writing his first Flutter app.</a:t>
            </a:r>
          </a:p>
        </p:txBody>
      </p:sp>
    </p:spTree>
    <p:extLst>
      <p:ext uri="{BB962C8B-B14F-4D97-AF65-F5344CB8AC3E}">
        <p14:creationId xmlns:p14="http://schemas.microsoft.com/office/powerpoint/2010/main" val="1852606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 err="1"/>
              <a:t>Wenxuan</a:t>
            </a:r>
            <a:r>
              <a:rPr lang="en-US" altLang="zh-CN" dirty="0"/>
              <a:t> Shi</a:t>
            </a:r>
          </a:p>
          <a:p>
            <a:pPr marL="0" lvl="0" indent="0"/>
            <a:r>
              <a:rPr lang="en-US" altLang="zh-CN" dirty="0"/>
              <a:t>College of Software, Nankai University</a:t>
            </a:r>
          </a:p>
          <a:p>
            <a:pPr marL="0" lvl="0" indent="0"/>
            <a:endParaRPr lang="en-US" altLang="zh-CN" dirty="0"/>
          </a:p>
          <a:p>
            <a:pPr marL="0" lvl="0" indent="0"/>
            <a:r>
              <a:rPr lang="en-US" altLang="zh-CN" dirty="0"/>
              <a:t>Email: </a:t>
            </a:r>
            <a:r>
              <a:rPr lang="en-US" altLang="zh-CN" dirty="0" err="1"/>
              <a:t>shiwx@nankai.edu.cn</a:t>
            </a:r>
            <a:endParaRPr lang="en-US" altLang="zh-CN" dirty="0"/>
          </a:p>
          <a:p>
            <a:pPr marL="0" lvl="0" indent="0"/>
            <a:r>
              <a:rPr lang="en-US" altLang="zh-CN" dirty="0" err="1"/>
              <a:t>Wechat</a:t>
            </a:r>
            <a:r>
              <a:rPr lang="en-US" altLang="zh-CN" dirty="0"/>
              <a:t>: 13920561100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Basic widgets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b="1" dirty="0">
                <a:hlinkClick r:id="rId3"/>
              </a:rPr>
              <a:t>Text</a:t>
            </a:r>
            <a:r>
              <a:rPr lang="en" altLang="zh-CN" b="1" dirty="0"/>
              <a:t>: </a:t>
            </a:r>
            <a:r>
              <a:rPr lang="en" altLang="zh-CN" dirty="0"/>
              <a:t>The Text widget lets you create a run of styled text within your application.</a:t>
            </a:r>
          </a:p>
          <a:p>
            <a:pPr marL="342900"/>
            <a:r>
              <a:rPr lang="en" altLang="zh-CN" b="1" dirty="0">
                <a:hlinkClick r:id="rId4"/>
              </a:rPr>
              <a:t>Row</a:t>
            </a:r>
            <a:r>
              <a:rPr lang="en" altLang="zh-CN" b="1" dirty="0"/>
              <a:t>, </a:t>
            </a:r>
            <a:r>
              <a:rPr lang="en" altLang="zh-CN" b="1" dirty="0">
                <a:hlinkClick r:id="rId5"/>
              </a:rPr>
              <a:t>Column</a:t>
            </a:r>
            <a:r>
              <a:rPr lang="en" altLang="zh-CN" b="1" dirty="0"/>
              <a:t>: </a:t>
            </a:r>
            <a:r>
              <a:rPr lang="en" altLang="zh-CN" dirty="0"/>
              <a:t>These flex widgets let you create flexible layouts in both the horizontal (Row) and vertical (Column) directions. The design of these objects is based on the web’s flexbox layout model.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36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altLang="zh-CN" b="1" dirty="0">
                <a:hlinkClick r:id="rId3"/>
              </a:rPr>
              <a:t>Stack</a:t>
            </a:r>
            <a:r>
              <a:rPr lang="en" altLang="zh-CN" b="1" dirty="0"/>
              <a:t>: </a:t>
            </a:r>
            <a:r>
              <a:rPr lang="en" altLang="zh-CN" dirty="0"/>
              <a:t>Instead of being linearly oriented (either horizontally or vertically), a Stack widget lets you place widgets on top of each other in paint order. You can then use the </a:t>
            </a:r>
            <a:r>
              <a:rPr lang="en" altLang="zh-CN" dirty="0">
                <a:hlinkClick r:id="rId4"/>
              </a:rPr>
              <a:t>Positioned</a:t>
            </a:r>
            <a:r>
              <a:rPr lang="en" altLang="zh-CN" dirty="0"/>
              <a:t> widget on children of a Stack to position them relative to the top, right, bottom, or left edge of the stack. </a:t>
            </a:r>
          </a:p>
          <a:p>
            <a:pPr marL="342900"/>
            <a:r>
              <a:rPr lang="en" altLang="zh-CN" b="1" dirty="0">
                <a:hlinkClick r:id="rId5"/>
              </a:rPr>
              <a:t>Container</a:t>
            </a:r>
            <a:r>
              <a:rPr lang="en" altLang="zh-CN" b="1" dirty="0"/>
              <a:t>: </a:t>
            </a:r>
            <a:r>
              <a:rPr lang="en" altLang="zh-CN" dirty="0"/>
              <a:t>The Container widget lets you create a rectangular visual element. A container can be decorated with a </a:t>
            </a:r>
            <a:r>
              <a:rPr lang="en" altLang="zh-CN" dirty="0">
                <a:hlinkClick r:id="rId6"/>
              </a:rPr>
              <a:t>BoxDecoration</a:t>
            </a:r>
            <a:r>
              <a:rPr lang="en" altLang="zh-CN" dirty="0"/>
              <a:t>, such as a background, a border, or a shadow. </a:t>
            </a:r>
          </a:p>
          <a:p>
            <a:pPr marL="800100" lvl="1"/>
            <a:r>
              <a:rPr lang="en" altLang="zh-CN" dirty="0"/>
              <a:t>Source Code: </a:t>
            </a:r>
            <a:r>
              <a:rPr lang="en" altLang="zh-CN" dirty="0" err="1"/>
              <a:t>ui_widgets</a:t>
            </a:r>
            <a:r>
              <a:rPr lang="en" altLang="zh-CN" dirty="0"/>
              <a:t>/lib/</a:t>
            </a:r>
            <a:r>
              <a:rPr lang="en" altLang="zh-CN" dirty="0" err="1"/>
              <a:t>container.dart</a:t>
            </a:r>
            <a:endParaRPr lang="en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7583BB-407A-FC4B-ABF8-F6665DA5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2E9F843-1E19-E844-825F-968C35025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DC435B-C830-C247-8E9B-981493CD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9" y="0"/>
            <a:ext cx="85558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0067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2596</Words>
  <Application>Microsoft Macintosh PowerPoint</Application>
  <PresentationFormat>全屏显示(16:9)</PresentationFormat>
  <Paragraphs>230</Paragraphs>
  <Slides>64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7" baseType="lpstr">
      <vt:lpstr>Arial</vt:lpstr>
      <vt:lpstr>Roboto</vt:lpstr>
      <vt:lpstr>Geometric</vt:lpstr>
      <vt:lpstr>User Interface</vt:lpstr>
      <vt:lpstr>Topics</vt:lpstr>
      <vt:lpstr>Introduction to widgets https://flutter.dev/docs/development/ui/widgets-intro </vt:lpstr>
      <vt:lpstr>Introduction</vt:lpstr>
      <vt:lpstr>Contents</vt:lpstr>
      <vt:lpstr>Hello world</vt:lpstr>
      <vt:lpstr>Basic widgets</vt:lpstr>
      <vt:lpstr>PowerPoint 演示文稿</vt:lpstr>
      <vt:lpstr>PowerPoint 演示文稿</vt:lpstr>
      <vt:lpstr>Using Material Components</vt:lpstr>
      <vt:lpstr>PowerPoint 演示文稿</vt:lpstr>
      <vt:lpstr>Handling gestures</vt:lpstr>
      <vt:lpstr>PowerPoint 演示文稿</vt:lpstr>
      <vt:lpstr>Changing widgets in response to input</vt:lpstr>
      <vt:lpstr>PowerPoint 演示文稿</vt:lpstr>
      <vt:lpstr>Bringing it all together</vt:lpstr>
      <vt:lpstr>PowerPoint 演示文稿</vt:lpstr>
      <vt:lpstr>Responding to widget lifecycle events</vt:lpstr>
      <vt:lpstr>Keys</vt:lpstr>
      <vt:lpstr>Global Keys</vt:lpstr>
      <vt:lpstr>Building Layouts https://flutter.dev/docs/development/ui/layout </vt:lpstr>
      <vt:lpstr>What's the point?</vt:lpstr>
      <vt:lpstr>Lay out a widget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Lay out multiple widgets vertically and horizontally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Common layout widgets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 of Flutter</dc:title>
  <cp:lastModifiedBy>Walkman Neo</cp:lastModifiedBy>
  <cp:revision>172</cp:revision>
  <dcterms:modified xsi:type="dcterms:W3CDTF">2021-08-28T03:01:28Z</dcterms:modified>
</cp:coreProperties>
</file>